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5" r:id="rId2"/>
    <p:sldId id="274" r:id="rId3"/>
    <p:sldId id="276" r:id="rId4"/>
    <p:sldId id="277" r:id="rId5"/>
    <p:sldId id="278" r:id="rId6"/>
    <p:sldId id="272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6" autoAdjust="0"/>
    <p:restoredTop sz="94660"/>
  </p:normalViewPr>
  <p:slideViewPr>
    <p:cSldViewPr snapToGrid="0">
      <p:cViewPr varScale="1">
        <p:scale>
          <a:sx n="95" d="100"/>
          <a:sy n="95" d="100"/>
        </p:scale>
        <p:origin x="-114" y="-306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Modelleren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923192"/>
          </a:xfrm>
        </p:spPr>
        <p:txBody>
          <a:bodyPr/>
          <a:lstStyle/>
          <a:p>
            <a:r>
              <a:rPr lang="en-US" b="1" dirty="0" err="1" smtClean="0"/>
              <a:t>Modelleren</a:t>
            </a:r>
            <a:r>
              <a:rPr lang="en-US" dirty="0" smtClean="0"/>
              <a:t>: met </a:t>
            </a:r>
            <a:r>
              <a:rPr lang="en-US" dirty="0" err="1" smtClean="0"/>
              <a:t>eenvoudige</a:t>
            </a:r>
            <a:r>
              <a:rPr lang="en-US" dirty="0" smtClean="0"/>
              <a:t> </a:t>
            </a:r>
            <a:r>
              <a:rPr lang="en-US" dirty="0" err="1" smtClean="0"/>
              <a:t>natuurkundige</a:t>
            </a:r>
            <a:r>
              <a:rPr lang="en-US" dirty="0" smtClean="0"/>
              <a:t> </a:t>
            </a:r>
            <a:r>
              <a:rPr lang="en-US" dirty="0" err="1" smtClean="0"/>
              <a:t>formules</a:t>
            </a:r>
            <a:r>
              <a:rPr lang="en-US" dirty="0" smtClean="0"/>
              <a:t> in </a:t>
            </a:r>
            <a:r>
              <a:rPr lang="en-US" dirty="0" err="1" smtClean="0"/>
              <a:t>kleine</a:t>
            </a:r>
            <a:r>
              <a:rPr lang="en-US" dirty="0" smtClean="0"/>
              <a:t> </a:t>
            </a:r>
            <a:r>
              <a:rPr lang="en-US" dirty="0" err="1" smtClean="0"/>
              <a:t>stapjes</a:t>
            </a:r>
            <a:r>
              <a:rPr lang="en-US" dirty="0" smtClean="0"/>
              <a:t> </a:t>
            </a:r>
            <a:r>
              <a:rPr lang="en-US" b="1" dirty="0" smtClean="0"/>
              <a:t>(=</a:t>
            </a:r>
            <a:r>
              <a:rPr lang="en-US" b="1" dirty="0" err="1" smtClean="0"/>
              <a:t>iteraties</a:t>
            </a:r>
            <a:r>
              <a:rPr lang="en-US" dirty="0" smtClean="0"/>
              <a:t>)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ingewikkeld</a:t>
            </a:r>
            <a:r>
              <a:rPr lang="en-US" dirty="0" smtClean="0"/>
              <a:t> </a:t>
            </a:r>
            <a:r>
              <a:rPr lang="en-US" dirty="0" err="1" smtClean="0"/>
              <a:t>probleem</a:t>
            </a:r>
            <a:r>
              <a:rPr lang="en-US" dirty="0" smtClean="0"/>
              <a:t> </a:t>
            </a:r>
            <a:r>
              <a:rPr lang="en-US" dirty="0" err="1" smtClean="0"/>
              <a:t>doorrekenen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 descr="http://www.oc.phys.uoa.gr/waves_sgre/wavec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964" y="1892173"/>
            <a:ext cx="8299381" cy="4686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98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Coach model: </a:t>
            </a:r>
            <a:r>
              <a:rPr lang="en-US" dirty="0" err="1" smtClean="0"/>
              <a:t>eenparig</a:t>
            </a:r>
            <a:r>
              <a:rPr lang="en-US" dirty="0" smtClean="0"/>
              <a:t> </a:t>
            </a:r>
            <a:r>
              <a:rPr lang="en-US" dirty="0" err="1" smtClean="0"/>
              <a:t>vertraagde</a:t>
            </a:r>
            <a:r>
              <a:rPr lang="en-US" dirty="0" smtClean="0"/>
              <a:t> </a:t>
            </a:r>
            <a:r>
              <a:rPr lang="en-US" dirty="0" err="1" smtClean="0"/>
              <a:t>beweging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45" y="790943"/>
            <a:ext cx="6815608" cy="5940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89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Basis model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653" y="905608"/>
            <a:ext cx="4991159" cy="2335533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Modelregels</a:t>
            </a:r>
            <a:r>
              <a:rPr lang="en-US" dirty="0" smtClean="0"/>
              <a:t>		</a:t>
            </a:r>
            <a:r>
              <a:rPr lang="en-US" b="1" dirty="0" err="1" smtClean="0"/>
              <a:t>Startwaarden</a:t>
            </a:r>
            <a:endParaRPr lang="en-US" b="1" dirty="0" smtClean="0"/>
          </a:p>
          <a:p>
            <a:pPr marL="0" indent="0">
              <a:buNone/>
            </a:pPr>
            <a:r>
              <a:rPr lang="en-US" dirty="0" smtClean="0"/>
              <a:t>dx = v*</a:t>
            </a:r>
            <a:r>
              <a:rPr lang="en-US" dirty="0" err="1" smtClean="0"/>
              <a:t>dt</a:t>
            </a:r>
            <a:r>
              <a:rPr lang="en-US" dirty="0" smtClean="0"/>
              <a:t>		</a:t>
            </a:r>
            <a:r>
              <a:rPr lang="en-US" dirty="0" err="1" smtClean="0"/>
              <a:t>dt</a:t>
            </a:r>
            <a:r>
              <a:rPr lang="en-US" dirty="0" smtClean="0"/>
              <a:t> = 0,5 ‘s</a:t>
            </a:r>
          </a:p>
          <a:p>
            <a:pPr marL="0" indent="0">
              <a:buNone/>
            </a:pPr>
            <a:r>
              <a:rPr lang="en-US" dirty="0" smtClean="0"/>
              <a:t>x = </a:t>
            </a:r>
            <a:r>
              <a:rPr lang="en-US" dirty="0" err="1" smtClean="0"/>
              <a:t>x+dx</a:t>
            </a:r>
            <a:r>
              <a:rPr lang="en-US" dirty="0" smtClean="0"/>
              <a:t>		t = 0 ‘s</a:t>
            </a:r>
          </a:p>
          <a:p>
            <a:pPr marL="0" indent="0">
              <a:buNone/>
            </a:pPr>
            <a:r>
              <a:rPr lang="en-US" dirty="0" smtClean="0"/>
              <a:t>t = </a:t>
            </a:r>
            <a:r>
              <a:rPr lang="en-US" dirty="0" err="1" smtClean="0"/>
              <a:t>t+dt</a:t>
            </a:r>
            <a:r>
              <a:rPr lang="en-US" dirty="0" smtClean="0"/>
              <a:t>			v = 5,0 ‘m/s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x = 0 ‘m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887097" y="3816926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5,0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79010" y="3392377"/>
            <a:ext cx="4120055" cy="484803"/>
            <a:chOff x="679010" y="3392377"/>
            <a:chExt cx="4120055" cy="484803"/>
          </a:xfrm>
        </p:grpSpPr>
        <p:sp>
          <p:nvSpPr>
            <p:cNvPr id="11" name="TextBox 10"/>
            <p:cNvSpPr txBox="1"/>
            <p:nvPr/>
          </p:nvSpPr>
          <p:spPr>
            <a:xfrm>
              <a:off x="3066085" y="3392377"/>
              <a:ext cx="81785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x (m)</a:t>
              </a:r>
              <a:endParaRPr lang="en-US" sz="2400" dirty="0" smtClean="0">
                <a:latin typeface="Calibri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79010" y="3407373"/>
              <a:ext cx="10572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v (m/s)</a:t>
              </a:r>
              <a:endParaRPr lang="en-US" sz="2400" dirty="0" smtClean="0">
                <a:latin typeface="Calibri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136704" y="3405425"/>
              <a:ext cx="66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t (s)</a:t>
              </a:r>
              <a:endParaRPr lang="en-US" sz="2400" dirty="0" smtClean="0">
                <a:latin typeface="Calibri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869524" y="3415515"/>
              <a:ext cx="97975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dx (m)</a:t>
              </a:r>
              <a:endParaRPr lang="en-US" sz="2400" dirty="0" smtClean="0">
                <a:latin typeface="Calibri" pitchFamily="34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017270" y="3820834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2,5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188714" y="3812570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2,5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99313" y="3814856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0,5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56" name="Group 55"/>
          <p:cNvGrpSpPr/>
          <p:nvPr/>
        </p:nvGrpSpPr>
        <p:grpSpPr>
          <a:xfrm>
            <a:off x="679010" y="3497654"/>
            <a:ext cx="4406021" cy="2236207"/>
            <a:chOff x="679010" y="3497654"/>
            <a:chExt cx="4406021" cy="2236207"/>
          </a:xfrm>
        </p:grpSpPr>
        <p:grpSp>
          <p:nvGrpSpPr>
            <p:cNvPr id="54" name="Group 53"/>
            <p:cNvGrpSpPr/>
            <p:nvPr/>
          </p:nvGrpSpPr>
          <p:grpSpPr>
            <a:xfrm>
              <a:off x="679010" y="3497654"/>
              <a:ext cx="4406021" cy="2236207"/>
              <a:chOff x="679010" y="3497654"/>
              <a:chExt cx="4406021" cy="2236207"/>
            </a:xfrm>
          </p:grpSpPr>
          <p:grpSp>
            <p:nvGrpSpPr>
              <p:cNvPr id="30" name="Group 29"/>
              <p:cNvGrpSpPr/>
              <p:nvPr/>
            </p:nvGrpSpPr>
            <p:grpSpPr>
              <a:xfrm>
                <a:off x="679010" y="3865830"/>
                <a:ext cx="4406021" cy="1868031"/>
                <a:chOff x="679010" y="3865830"/>
                <a:chExt cx="7577750" cy="1868031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679010" y="3865830"/>
                  <a:ext cx="75777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679010" y="4232492"/>
                  <a:ext cx="75777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" name="Straight Connector 6"/>
                <p:cNvCxnSpPr/>
                <p:nvPr/>
              </p:nvCxnSpPr>
              <p:spPr>
                <a:xfrm>
                  <a:off x="679010" y="4578035"/>
                  <a:ext cx="75777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679010" y="4956772"/>
                  <a:ext cx="75777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679010" y="5733861"/>
                  <a:ext cx="75777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679010" y="5334001"/>
                  <a:ext cx="757775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4" name="Straight Connector 13"/>
              <p:cNvCxnSpPr/>
              <p:nvPr/>
            </p:nvCxnSpPr>
            <p:spPr>
              <a:xfrm>
                <a:off x="1702052" y="3512745"/>
                <a:ext cx="0" cy="2221116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2895604" y="3497654"/>
                <a:ext cx="0" cy="2236207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4027284" y="3512745"/>
                <a:ext cx="0" cy="2221116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solid"/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9" name="Straight Connector 28"/>
            <p:cNvCxnSpPr/>
            <p:nvPr/>
          </p:nvCxnSpPr>
          <p:spPr>
            <a:xfrm>
              <a:off x="5085031" y="3512745"/>
              <a:ext cx="0" cy="2221116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TextBox 30"/>
          <p:cNvSpPr txBox="1"/>
          <p:nvPr/>
        </p:nvSpPr>
        <p:spPr>
          <a:xfrm>
            <a:off x="876086" y="4192706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5,0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017841" y="4180014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2,5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189287" y="4170961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5,0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226472" y="4170960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1,0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876086" y="4540585"/>
            <a:ext cx="3904872" cy="499115"/>
            <a:chOff x="876086" y="4540585"/>
            <a:chExt cx="3904872" cy="499115"/>
          </a:xfrm>
        </p:grpSpPr>
        <p:sp>
          <p:nvSpPr>
            <p:cNvPr id="32" name="TextBox 31"/>
            <p:cNvSpPr txBox="1"/>
            <p:nvPr/>
          </p:nvSpPr>
          <p:spPr>
            <a:xfrm>
              <a:off x="876086" y="4578035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5,0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018413" y="4540585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2,5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175300" y="4540585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7,5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208365" y="4551477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887097" y="4912457"/>
            <a:ext cx="3894591" cy="477583"/>
            <a:chOff x="887097" y="4912457"/>
            <a:chExt cx="3894591" cy="477583"/>
          </a:xfrm>
        </p:grpSpPr>
        <p:sp>
          <p:nvSpPr>
            <p:cNvPr id="33" name="TextBox 32"/>
            <p:cNvSpPr txBox="1"/>
            <p:nvPr/>
          </p:nvSpPr>
          <p:spPr>
            <a:xfrm>
              <a:off x="887097" y="4912457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5,0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018413" y="4928375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2,5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097554" y="4926638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10,0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209095" y="4914295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2,0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885139" y="5303264"/>
            <a:ext cx="3914655" cy="477672"/>
            <a:chOff x="885139" y="5303264"/>
            <a:chExt cx="3914655" cy="477672"/>
          </a:xfrm>
        </p:grpSpPr>
        <p:sp>
          <p:nvSpPr>
            <p:cNvPr id="34" name="TextBox 33"/>
            <p:cNvSpPr txBox="1"/>
            <p:nvPr/>
          </p:nvSpPr>
          <p:spPr>
            <a:xfrm>
              <a:off x="885139" y="5303264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5,0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27466" y="5314657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2,5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097554" y="5314930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12,5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227201" y="5319271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2,5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sp>
        <p:nvSpPr>
          <p:cNvPr id="50" name="Oval 49"/>
          <p:cNvSpPr/>
          <p:nvPr/>
        </p:nvSpPr>
        <p:spPr>
          <a:xfrm>
            <a:off x="259660" y="1376127"/>
            <a:ext cx="1609864" cy="425513"/>
          </a:xfrm>
          <a:prstGeom prst="ellipse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52" name="Freeform 51"/>
          <p:cNvSpPr/>
          <p:nvPr/>
        </p:nvSpPr>
        <p:spPr>
          <a:xfrm>
            <a:off x="1765426" y="515355"/>
            <a:ext cx="4191754" cy="951306"/>
          </a:xfrm>
          <a:custGeom>
            <a:avLst/>
            <a:gdLst>
              <a:gd name="connsiteX0" fmla="*/ 0 w 4191754"/>
              <a:gd name="connsiteY0" fmla="*/ 951306 h 951306"/>
              <a:gd name="connsiteX1" fmla="*/ 1973655 w 4191754"/>
              <a:gd name="connsiteY1" fmla="*/ 9746 h 951306"/>
              <a:gd name="connsiteX2" fmla="*/ 4191754 w 4191754"/>
              <a:gd name="connsiteY2" fmla="*/ 435259 h 9513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91754" h="951306">
                <a:moveTo>
                  <a:pt x="0" y="951306"/>
                </a:moveTo>
                <a:cubicBezTo>
                  <a:pt x="637514" y="523530"/>
                  <a:pt x="1275029" y="95754"/>
                  <a:pt x="1973655" y="9746"/>
                </a:cubicBezTo>
                <a:cubicBezTo>
                  <a:pt x="2672281" y="-76262"/>
                  <a:pt x="4191754" y="435259"/>
                  <a:pt x="4191754" y="435259"/>
                </a:cubicBezTo>
              </a:path>
            </a:pathLst>
          </a:custGeom>
          <a:noFill/>
          <a:ln w="28575">
            <a:solidFill>
              <a:srgbClr val="00B050"/>
            </a:solidFill>
            <a:headEnd type="arrow" w="med" len="med"/>
            <a:tailEnd type="arrow" w="med" len="med"/>
          </a:ln>
        </p:spPr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/>
              <p:cNvSpPr txBox="1"/>
              <p:nvPr/>
            </p:nvSpPr>
            <p:spPr>
              <a:xfrm>
                <a:off x="5981324" y="545489"/>
                <a:ext cx="2322302" cy="92217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𝑣</m:t>
                      </m:r>
                      <m:r>
                        <a:rPr lang="en-US" sz="24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d>
                        <m:d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/>
                                </a:rPr>
                                <m:t>𝑑𝑥</m:t>
                              </m:r>
                            </m:num>
                            <m:den>
                              <m:r>
                                <a:rPr lang="en-US" i="1">
                                  <a:latin typeface="Cambria Math"/>
                                </a:rPr>
                                <m:t>𝑑𝑡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2400" dirty="0" smtClean="0">
                  <a:latin typeface="Calibri" pitchFamily="34" charset="0"/>
                </a:endParaRPr>
              </a:p>
            </p:txBody>
          </p:sp>
        </mc:Choice>
        <mc:Fallback>
          <p:sp>
            <p:nvSpPr>
              <p:cNvPr id="53" name="TextBox 5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81324" y="545489"/>
                <a:ext cx="2322302" cy="922176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0" name="Group 59"/>
          <p:cNvGrpSpPr/>
          <p:nvPr/>
        </p:nvGrpSpPr>
        <p:grpSpPr>
          <a:xfrm>
            <a:off x="608674" y="1758462"/>
            <a:ext cx="8543881" cy="1569660"/>
            <a:chOff x="608674" y="1758462"/>
            <a:chExt cx="8543881" cy="1569660"/>
          </a:xfrm>
        </p:grpSpPr>
        <p:sp>
          <p:nvSpPr>
            <p:cNvPr id="57" name="Oval 56"/>
            <p:cNvSpPr/>
            <p:nvPr/>
          </p:nvSpPr>
          <p:spPr>
            <a:xfrm>
              <a:off x="608674" y="1868994"/>
              <a:ext cx="321547" cy="32154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58" name="Freeform 57"/>
            <p:cNvSpPr/>
            <p:nvPr/>
          </p:nvSpPr>
          <p:spPr>
            <a:xfrm>
              <a:off x="924448" y="1758462"/>
              <a:ext cx="4994031" cy="180870"/>
            </a:xfrm>
            <a:custGeom>
              <a:avLst/>
              <a:gdLst>
                <a:gd name="connsiteX0" fmla="*/ 0 w 4994031"/>
                <a:gd name="connsiteY0" fmla="*/ 180870 h 180870"/>
                <a:gd name="connsiteX1" fmla="*/ 1467060 w 4994031"/>
                <a:gd name="connsiteY1" fmla="*/ 0 h 180870"/>
                <a:gd name="connsiteX2" fmla="*/ 4994031 w 4994031"/>
                <a:gd name="connsiteY2" fmla="*/ 90435 h 180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94031" h="180870">
                  <a:moveTo>
                    <a:pt x="0" y="180870"/>
                  </a:moveTo>
                  <a:cubicBezTo>
                    <a:pt x="317361" y="97971"/>
                    <a:pt x="1467060" y="0"/>
                    <a:pt x="1467060" y="0"/>
                  </a:cubicBezTo>
                  <a:lnTo>
                    <a:pt x="4994031" y="90435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headEnd type="none" w="med" len="med"/>
              <a:tailEnd type="arrow" w="med" len="med"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957180" y="1758462"/>
              <a:ext cx="319537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‘ = ‘ in </a:t>
              </a:r>
              <a:r>
                <a:rPr lang="en-US" dirty="0" err="1" smtClean="0">
                  <a:solidFill>
                    <a:srgbClr val="FF0000"/>
                  </a:solidFill>
                </a:rPr>
                <a:t>een</a:t>
              </a:r>
              <a:r>
                <a:rPr lang="en-US" dirty="0" smtClean="0">
                  <a:solidFill>
                    <a:srgbClr val="FF0000"/>
                  </a:solidFill>
                </a:rPr>
                <a:t> model </a:t>
              </a:r>
              <a:r>
                <a:rPr lang="en-US" dirty="0" err="1" smtClean="0">
                  <a:solidFill>
                    <a:srgbClr val="FF0000"/>
                  </a:solidFill>
                </a:rPr>
                <a:t>betekent</a:t>
              </a:r>
              <a:r>
                <a:rPr lang="en-US" dirty="0" smtClean="0">
                  <a:solidFill>
                    <a:srgbClr val="FF0000"/>
                  </a:solidFill>
                </a:rPr>
                <a:t> ‘</a:t>
              </a:r>
              <a:r>
                <a:rPr lang="en-US" dirty="0" err="1" smtClean="0">
                  <a:solidFill>
                    <a:srgbClr val="FF0000"/>
                  </a:solidFill>
                </a:rPr>
                <a:t>wordt</a:t>
              </a:r>
              <a:r>
                <a:rPr lang="en-US" dirty="0" smtClean="0">
                  <a:solidFill>
                    <a:srgbClr val="FF0000"/>
                  </a:solidFill>
                </a:rPr>
                <a:t>’. </a:t>
              </a:r>
              <a:r>
                <a:rPr lang="en-US" dirty="0" err="1" smtClean="0">
                  <a:solidFill>
                    <a:srgbClr val="FF0000"/>
                  </a:solidFill>
                </a:rPr>
                <a:t>Dus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en-US" dirty="0" err="1" smtClean="0">
                  <a:solidFill>
                    <a:srgbClr val="FF0000"/>
                  </a:solidFill>
                </a:rPr>
                <a:t>als</a:t>
              </a:r>
              <a:r>
                <a:rPr lang="en-US" dirty="0" smtClean="0">
                  <a:solidFill>
                    <a:srgbClr val="FF0000"/>
                  </a:solidFill>
                </a:rPr>
                <a:t> x </a:t>
              </a:r>
              <a:r>
                <a:rPr lang="en-US" dirty="0" err="1" smtClean="0">
                  <a:solidFill>
                    <a:srgbClr val="FF0000"/>
                  </a:solidFill>
                </a:rPr>
                <a:t>eerst</a:t>
              </a:r>
              <a:r>
                <a:rPr lang="en-US" dirty="0" smtClean="0">
                  <a:solidFill>
                    <a:srgbClr val="FF0000"/>
                  </a:solidFill>
                </a:rPr>
                <a:t> 3 is en dx 2, </a:t>
              </a:r>
              <a:r>
                <a:rPr lang="en-US" dirty="0" err="1" smtClean="0">
                  <a:solidFill>
                    <a:srgbClr val="FF0000"/>
                  </a:solidFill>
                </a:rPr>
                <a:t>dan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r>
                <a:rPr lang="en-US" dirty="0" err="1" smtClean="0">
                  <a:solidFill>
                    <a:srgbClr val="FF0000"/>
                  </a:solidFill>
                </a:rPr>
                <a:t>wordt</a:t>
              </a:r>
              <a:r>
                <a:rPr lang="en-US" dirty="0" smtClean="0">
                  <a:solidFill>
                    <a:srgbClr val="FF0000"/>
                  </a:solidFill>
                </a:rPr>
                <a:t> x: 3+2=5.  </a:t>
              </a:r>
              <a:endParaRPr lang="en-US" sz="2400" dirty="0" smtClean="0">
                <a:solidFill>
                  <a:srgbClr val="FF0000"/>
                </a:solidFill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344464" y="3742517"/>
            <a:ext cx="3515638" cy="2725462"/>
            <a:chOff x="5344464" y="3742517"/>
            <a:chExt cx="3515638" cy="272546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4464" y="3742517"/>
              <a:ext cx="3515638" cy="27254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3" name="Straight Connector 62"/>
            <p:cNvCxnSpPr/>
            <p:nvPr/>
          </p:nvCxnSpPr>
          <p:spPr>
            <a:xfrm flipV="1">
              <a:off x="6097238" y="3994621"/>
              <a:ext cx="2285734" cy="173924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8229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6" grpId="0"/>
      <p:bldP spid="27" grpId="0"/>
      <p:bldP spid="28" grpId="0"/>
      <p:bldP spid="31" grpId="0"/>
      <p:bldP spid="35" grpId="0"/>
      <p:bldP spid="39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Basis model 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21351" y="4193359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1,0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47077" y="3766446"/>
            <a:ext cx="817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x (m)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4117" y="3789584"/>
            <a:ext cx="10572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v (m/s)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17696" y="3779494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t (s)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150516" y="3789584"/>
            <a:ext cx="979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dx (m)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051524" y="4197267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0,5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222968" y="4189003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5,5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33567" y="4191289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2,75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713265" y="4242263"/>
            <a:ext cx="6537944" cy="1868031"/>
            <a:chOff x="679010" y="3865830"/>
            <a:chExt cx="7577750" cy="1868031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679010" y="3865830"/>
              <a:ext cx="757775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679010" y="4232492"/>
              <a:ext cx="757775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79010" y="4578035"/>
              <a:ext cx="757775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79010" y="4956772"/>
              <a:ext cx="757775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79010" y="5733861"/>
              <a:ext cx="757775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79010" y="5334001"/>
              <a:ext cx="757775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Straight Connector 13"/>
          <p:cNvCxnSpPr/>
          <p:nvPr/>
        </p:nvCxnSpPr>
        <p:spPr>
          <a:xfrm>
            <a:off x="1736306" y="3889178"/>
            <a:ext cx="0" cy="2221116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929858" y="3874087"/>
            <a:ext cx="0" cy="2236207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061538" y="3889178"/>
            <a:ext cx="0" cy="2221116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5119285" y="3889178"/>
            <a:ext cx="0" cy="2221116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48" name="Group 2047"/>
          <p:cNvGrpSpPr/>
          <p:nvPr/>
        </p:nvGrpSpPr>
        <p:grpSpPr>
          <a:xfrm>
            <a:off x="910340" y="4547394"/>
            <a:ext cx="2885794" cy="483410"/>
            <a:chOff x="910340" y="4547394"/>
            <a:chExt cx="2885794" cy="483410"/>
          </a:xfrm>
        </p:grpSpPr>
        <p:sp>
          <p:nvSpPr>
            <p:cNvPr id="31" name="TextBox 30"/>
            <p:cNvSpPr txBox="1"/>
            <p:nvPr/>
          </p:nvSpPr>
          <p:spPr>
            <a:xfrm>
              <a:off x="910340" y="4569139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052095" y="4556447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0,5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223541" y="4547394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6,0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sp>
        <p:nvSpPr>
          <p:cNvPr id="61" name="Content Placeholder 2"/>
          <p:cNvSpPr>
            <a:spLocks noGrp="1"/>
          </p:cNvSpPr>
          <p:nvPr>
            <p:ph idx="1"/>
          </p:nvPr>
        </p:nvSpPr>
        <p:spPr>
          <a:xfrm>
            <a:off x="2713081" y="863284"/>
            <a:ext cx="2166106" cy="2653641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Startwaarden</a:t>
            </a:r>
            <a:endParaRPr lang="en-US" b="1" dirty="0" smtClean="0"/>
          </a:p>
          <a:p>
            <a:pPr marL="0" indent="0">
              <a:buNone/>
            </a:pPr>
            <a:r>
              <a:rPr lang="en-US" dirty="0" err="1" smtClean="0"/>
              <a:t>dt</a:t>
            </a:r>
            <a:r>
              <a:rPr lang="en-US" dirty="0" smtClean="0"/>
              <a:t> = 0,5 ‘s</a:t>
            </a:r>
          </a:p>
          <a:p>
            <a:pPr marL="0" indent="0">
              <a:buNone/>
            </a:pPr>
            <a:r>
              <a:rPr lang="en-US" dirty="0" smtClean="0"/>
              <a:t>t = 0 ‘s</a:t>
            </a:r>
          </a:p>
          <a:p>
            <a:pPr marL="0" indent="0">
              <a:buNone/>
            </a:pPr>
            <a:r>
              <a:rPr lang="en-US" dirty="0" smtClean="0"/>
              <a:t>a = 1,0 ‘ m/s^2</a:t>
            </a:r>
          </a:p>
          <a:p>
            <a:pPr marL="0" indent="0">
              <a:buNone/>
            </a:pPr>
            <a:r>
              <a:rPr lang="en-US" dirty="0" smtClean="0"/>
              <a:t>v = 5,0 ‘m/s</a:t>
            </a:r>
          </a:p>
          <a:p>
            <a:pPr marL="0" indent="0">
              <a:buNone/>
            </a:pPr>
            <a:r>
              <a:rPr lang="en-US" dirty="0" smtClean="0"/>
              <a:t>x = 0 ‘m</a:t>
            </a:r>
            <a:endParaRPr lang="en-US" dirty="0"/>
          </a:p>
        </p:txBody>
      </p:sp>
      <p:sp>
        <p:nvSpPr>
          <p:cNvPr id="62" name="Content Placeholder 2"/>
          <p:cNvSpPr txBox="1">
            <a:spLocks/>
          </p:cNvSpPr>
          <p:nvPr/>
        </p:nvSpPr>
        <p:spPr bwMode="auto">
          <a:xfrm>
            <a:off x="415455" y="893428"/>
            <a:ext cx="1932561" cy="233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b="1" dirty="0" err="1" smtClean="0"/>
              <a:t>Modelregels</a:t>
            </a:r>
            <a:endParaRPr lang="en-US" dirty="0" smtClean="0"/>
          </a:p>
          <a:p>
            <a:pPr marL="0" indent="0">
              <a:buFont typeface="Arial" charset="0"/>
              <a:buNone/>
            </a:pPr>
            <a:r>
              <a:rPr lang="en-US" dirty="0" smtClean="0"/>
              <a:t>dv = a*</a:t>
            </a:r>
            <a:r>
              <a:rPr lang="en-US" dirty="0" err="1" smtClean="0"/>
              <a:t>dt</a:t>
            </a:r>
            <a:endParaRPr lang="en-US" dirty="0" smtClean="0"/>
          </a:p>
          <a:p>
            <a:pPr marL="0" indent="0">
              <a:buFont typeface="Arial" charset="0"/>
              <a:buNone/>
            </a:pPr>
            <a:r>
              <a:rPr lang="en-US" dirty="0" smtClean="0"/>
              <a:t>v = </a:t>
            </a:r>
            <a:r>
              <a:rPr lang="en-US" dirty="0" err="1" smtClean="0"/>
              <a:t>v+dv</a:t>
            </a:r>
            <a:endParaRPr lang="en-US" dirty="0" smtClean="0"/>
          </a:p>
          <a:p>
            <a:pPr marL="0" indent="0">
              <a:buFont typeface="Arial" charset="0"/>
              <a:buNone/>
            </a:pPr>
            <a:r>
              <a:rPr lang="en-US" dirty="0" smtClean="0"/>
              <a:t>dx = v*</a:t>
            </a:r>
            <a:r>
              <a:rPr lang="en-US" dirty="0" err="1" smtClean="0"/>
              <a:t>dt</a:t>
            </a:r>
            <a:endParaRPr lang="en-US" dirty="0" smtClean="0"/>
          </a:p>
          <a:p>
            <a:pPr marL="0" indent="0">
              <a:buFont typeface="Arial" charset="0"/>
              <a:buNone/>
            </a:pPr>
            <a:r>
              <a:rPr lang="en-US" dirty="0" smtClean="0"/>
              <a:t>x = </a:t>
            </a:r>
            <a:r>
              <a:rPr lang="en-US" dirty="0" err="1" smtClean="0"/>
              <a:t>x+dx</a:t>
            </a:r>
            <a:endParaRPr lang="en-US" dirty="0" smtClean="0"/>
          </a:p>
          <a:p>
            <a:pPr marL="0" indent="0">
              <a:buFont typeface="Arial" charset="0"/>
              <a:buNone/>
            </a:pPr>
            <a:r>
              <a:rPr lang="en-US" dirty="0" smtClean="0"/>
              <a:t>t = </a:t>
            </a:r>
            <a:r>
              <a:rPr lang="en-US" dirty="0" err="1" smtClean="0"/>
              <a:t>t+dt</a:t>
            </a:r>
            <a:endParaRPr lang="en-US" dirty="0" smtClean="0"/>
          </a:p>
        </p:txBody>
      </p:sp>
      <p:sp>
        <p:nvSpPr>
          <p:cNvPr id="63" name="TextBox 62"/>
          <p:cNvSpPr txBox="1"/>
          <p:nvPr/>
        </p:nvSpPr>
        <p:spPr>
          <a:xfrm>
            <a:off x="647901" y="3789584"/>
            <a:ext cx="1169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a (m/s</a:t>
            </a:r>
            <a:r>
              <a:rPr lang="en-US" sz="2400" baseline="30000" dirty="0" smtClean="0">
                <a:latin typeface="Calibri" pitchFamily="34" charset="0"/>
              </a:rPr>
              <a:t>2</a:t>
            </a:r>
            <a:r>
              <a:rPr lang="en-US" sz="2400" dirty="0" smtClean="0">
                <a:latin typeface="Calibri" pitchFamily="34" charset="0"/>
              </a:rPr>
              <a:t>)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767148" y="3787187"/>
            <a:ext cx="1219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dv (m/s)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296837" y="4204138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2,75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6372876" y="4196107"/>
            <a:ext cx="572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0,5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6164930" y="3911517"/>
            <a:ext cx="0" cy="2221116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7251208" y="3907554"/>
            <a:ext cx="0" cy="2221116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49" name="Group 2048"/>
          <p:cNvGrpSpPr/>
          <p:nvPr/>
        </p:nvGrpSpPr>
        <p:grpSpPr>
          <a:xfrm>
            <a:off x="4233567" y="4556446"/>
            <a:ext cx="2691077" cy="479896"/>
            <a:chOff x="4233567" y="4556446"/>
            <a:chExt cx="2691077" cy="479896"/>
          </a:xfrm>
        </p:grpSpPr>
        <p:sp>
          <p:nvSpPr>
            <p:cNvPr id="43" name="TextBox 42"/>
            <p:cNvSpPr txBox="1"/>
            <p:nvPr/>
          </p:nvSpPr>
          <p:spPr>
            <a:xfrm>
              <a:off x="6352051" y="4574677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233567" y="4556446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3,00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294601" y="4569138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5,75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grpSp>
        <p:nvGrpSpPr>
          <p:cNvPr id="2051" name="Group 2050"/>
          <p:cNvGrpSpPr/>
          <p:nvPr/>
        </p:nvGrpSpPr>
        <p:grpSpPr>
          <a:xfrm>
            <a:off x="910340" y="4917017"/>
            <a:ext cx="6015033" cy="1267636"/>
            <a:chOff x="910340" y="4917017"/>
            <a:chExt cx="6015033" cy="1267636"/>
          </a:xfrm>
        </p:grpSpPr>
        <p:sp>
          <p:nvSpPr>
            <p:cNvPr id="32" name="TextBox 31"/>
            <p:cNvSpPr txBox="1"/>
            <p:nvPr/>
          </p:nvSpPr>
          <p:spPr>
            <a:xfrm>
              <a:off x="910340" y="4954468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052667" y="4917018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0,5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3209554" y="4917018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6,5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333944" y="4955194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21351" y="5288890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052667" y="5304808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0,5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212192" y="5303071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7,0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334674" y="5318012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2,0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19393" y="5679697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1,0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061720" y="5691090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0,5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212192" y="5691363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7,5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352780" y="5722988"/>
              <a:ext cx="5725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2,5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246207" y="4917017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3,25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263711" y="5288890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3,50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256255" y="5682101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3,75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5296837" y="4931828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9,00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246597" y="5302823"/>
              <a:ext cx="8835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12,50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241163" y="5678773"/>
              <a:ext cx="8835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16,25</a:t>
              </a:r>
              <a:endParaRPr lang="en-US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077098" y="612759"/>
            <a:ext cx="3736742" cy="2896870"/>
            <a:chOff x="5077098" y="612759"/>
            <a:chExt cx="3736742" cy="289687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7098" y="612759"/>
              <a:ext cx="3736742" cy="28968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4" name="Straight Connector 23"/>
            <p:cNvCxnSpPr/>
            <p:nvPr/>
          </p:nvCxnSpPr>
          <p:spPr>
            <a:xfrm flipV="1">
              <a:off x="6154882" y="903476"/>
              <a:ext cx="2285734" cy="173924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53765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66" grpId="0"/>
      <p:bldP spid="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Coach model: </a:t>
            </a:r>
            <a:r>
              <a:rPr lang="en-US" dirty="0" err="1" smtClean="0"/>
              <a:t>eenparig</a:t>
            </a:r>
            <a:r>
              <a:rPr lang="en-US" dirty="0" smtClean="0"/>
              <a:t> </a:t>
            </a:r>
            <a:r>
              <a:rPr lang="en-US" dirty="0" err="1" smtClean="0"/>
              <a:t>vertraagde</a:t>
            </a:r>
            <a:r>
              <a:rPr lang="en-US" dirty="0" smtClean="0"/>
              <a:t> </a:t>
            </a:r>
            <a:r>
              <a:rPr lang="en-US" dirty="0" err="1" smtClean="0"/>
              <a:t>beweging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645" y="790943"/>
            <a:ext cx="6815608" cy="5940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16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68381" y="146583"/>
            <a:ext cx="8519747" cy="595801"/>
          </a:xfrm>
        </p:spPr>
        <p:txBody>
          <a:bodyPr/>
          <a:lstStyle/>
          <a:p>
            <a:r>
              <a:rPr lang="nl-NL" dirty="0" smtClean="0"/>
              <a:t>Coach model: gedempte trilling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97" y="742384"/>
            <a:ext cx="6953799" cy="5956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96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1091</TotalTime>
  <Words>213</Words>
  <Application>Microsoft Office PowerPoint</Application>
  <PresentationFormat>On-screen Show (4:3)</PresentationFormat>
  <Paragraphs>86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Office-thema</vt:lpstr>
      <vt:lpstr>Modelleren</vt:lpstr>
      <vt:lpstr>Coach model: eenparig vertraagde beweging</vt:lpstr>
      <vt:lpstr>Basis model 1</vt:lpstr>
      <vt:lpstr>Basis model 2</vt:lpstr>
      <vt:lpstr>Coach model: eenparig vertraagde beweging</vt:lpstr>
      <vt:lpstr>Coach model: gedempte trilling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Prabha</cp:lastModifiedBy>
  <cp:revision>365</cp:revision>
  <dcterms:created xsi:type="dcterms:W3CDTF">2011-12-07T18:12:19Z</dcterms:created>
  <dcterms:modified xsi:type="dcterms:W3CDTF">2013-10-07T13:43:40Z</dcterms:modified>
</cp:coreProperties>
</file>